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60" r:id="rId2"/>
  </p:sldMasterIdLst>
  <p:notesMasterIdLst>
    <p:notesMasterId r:id="rId14"/>
  </p:notesMasterIdLst>
  <p:handoutMasterIdLst>
    <p:handoutMasterId r:id="rId15"/>
  </p:handoutMasterIdLst>
  <p:sldIdLst>
    <p:sldId id="268" r:id="rId3"/>
    <p:sldId id="269" r:id="rId4"/>
    <p:sldId id="279" r:id="rId5"/>
    <p:sldId id="270" r:id="rId6"/>
    <p:sldId id="280" r:id="rId7"/>
    <p:sldId id="271" r:id="rId8"/>
    <p:sldId id="277" r:id="rId9"/>
    <p:sldId id="273" r:id="rId10"/>
    <p:sldId id="274" r:id="rId11"/>
    <p:sldId id="278" r:id="rId12"/>
    <p:sldId id="275" r:id="rId13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ortune, Andrea" initials="FA" lastIdx="1" clrIdx="0">
    <p:extLst>
      <p:ext uri="{19B8F6BF-5375-455C-9EA6-DF929625EA0E}">
        <p15:presenceInfo xmlns:p15="http://schemas.microsoft.com/office/powerpoint/2012/main" userId="S-1-5-21-34999301-517364082-273882866-2557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6C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2791" autoAdjust="0"/>
  </p:normalViewPr>
  <p:slideViewPr>
    <p:cSldViewPr snapToGrid="0">
      <p:cViewPr varScale="1">
        <p:scale>
          <a:sx n="68" d="100"/>
          <a:sy n="68" d="100"/>
        </p:scale>
        <p:origin x="142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36" d="100"/>
          <a:sy n="136" d="100"/>
        </p:scale>
        <p:origin x="-4608" y="-104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B0DE8C-47F1-E541-B4DD-C4EB8DF58A07}" type="datetimeFigureOut">
              <a:rPr lang="en-US" smtClean="0"/>
              <a:t>9/17/2018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8A881-B894-ED44-9108-D331742289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5263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8132" y="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310" y="4421823"/>
            <a:ext cx="5618480" cy="418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2029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8132" y="8842029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BCDC475-BD9A-4C4C-9E91-34CA217191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7049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My role at Washington State</a:t>
            </a:r>
            <a:r>
              <a:rPr lang="en-US" baseline="0" dirty="0" smtClean="0"/>
              <a:t> Dept of Transportation is to manage the Maintenance Technology team, the Maintenance Performance Measures team, and all Legislative, Financial and Budgetary items. 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CDC475-BD9A-4C4C-9E91-34CA21719164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4455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Down from 93%</a:t>
            </a:r>
            <a:r>
              <a:rPr lang="en-US" baseline="0" dirty="0" smtClean="0"/>
              <a:t> in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CDC475-BD9A-4C4C-9E91-34CA2171916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592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have an in house</a:t>
            </a:r>
            <a:r>
              <a:rPr lang="en-US" baseline="0" dirty="0" smtClean="0"/>
              <a:t> work force of appox 1,500 and 1,200 iPads currently in the field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CDC475-BD9A-4C4C-9E91-34CA2171916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891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CDC475-BD9A-4C4C-9E91-34CA2171916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448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CDC475-BD9A-4C4C-9E91-34CA2171916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8677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Condition assessment</a:t>
            </a:r>
            <a:r>
              <a:rPr lang="en-US" baseline="0" dirty="0" smtClean="0"/>
              <a:t> ties into our </a:t>
            </a:r>
            <a:r>
              <a:rPr lang="en-US" dirty="0" smtClean="0"/>
              <a:t>MAP, it </a:t>
            </a:r>
            <a:r>
              <a:rPr lang="en-US" dirty="0" smtClean="0"/>
              <a:t>is over 20 years</a:t>
            </a:r>
            <a:r>
              <a:rPr lang="en-US" baseline="0" dirty="0" smtClean="0"/>
              <a:t> old and continues to evolve, conducted in July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CDC475-BD9A-4C4C-9E91-34CA2171916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346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0.10 mile segments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CDC475-BD9A-4C4C-9E91-34CA2171916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1515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Survey sites at 0.10 mile sections, total lane miles 18,000 statewide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CDC475-BD9A-4C4C-9E91-34CA2171916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562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CDC475-BD9A-4C4C-9E91-34CA2171916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6666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Need to have a calibrated eye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CDC475-BD9A-4C4C-9E91-34CA2171916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477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4249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hoto on Left Conten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940421" y="506501"/>
            <a:ext cx="3791764" cy="595917"/>
          </a:xfrm>
          <a:prstGeom prst="rect">
            <a:avLst/>
          </a:prstGeom>
        </p:spPr>
        <p:txBody>
          <a:bodyPr anchor="b"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2000" b="1" kern="1200" dirty="0">
                <a:solidFill>
                  <a:srgbClr val="1D7D5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4223" y="517343"/>
            <a:ext cx="4021699" cy="553868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lang="en-US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lv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</a:pPr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940421" y="1102417"/>
            <a:ext cx="3791763" cy="49609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Content can go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504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hotos on Left Conten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940421" y="506501"/>
            <a:ext cx="3791764" cy="595917"/>
          </a:xfrm>
          <a:prstGeom prst="rect">
            <a:avLst/>
          </a:prstGeom>
        </p:spPr>
        <p:txBody>
          <a:bodyPr anchor="b"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2000" b="1" kern="1200" dirty="0">
                <a:solidFill>
                  <a:srgbClr val="1D7D5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4223" y="517343"/>
            <a:ext cx="4021699" cy="2705201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lang="en-US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lv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</a:pPr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940421" y="1102417"/>
            <a:ext cx="3791763" cy="49609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Content can go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432464" y="3354676"/>
            <a:ext cx="4021699" cy="270694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lang="en-US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72694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 Top, Three Photos o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3112" y="506501"/>
            <a:ext cx="8295209" cy="595917"/>
          </a:xfrm>
          <a:prstGeom prst="rect">
            <a:avLst/>
          </a:prstGeom>
        </p:spPr>
        <p:txBody>
          <a:bodyPr anchor="b"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2000" b="1" kern="1200" dirty="0">
                <a:solidFill>
                  <a:srgbClr val="1D7D5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33113" y="1262591"/>
            <a:ext cx="8295209" cy="31564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Content can go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3368822" y="4556787"/>
            <a:ext cx="2430483" cy="149748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lang="en-US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lv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</a:pPr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5"/>
          </p:nvPr>
        </p:nvSpPr>
        <p:spPr>
          <a:xfrm>
            <a:off x="423366" y="4555033"/>
            <a:ext cx="2430483" cy="149748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6"/>
          </p:nvPr>
        </p:nvSpPr>
        <p:spPr>
          <a:xfrm>
            <a:off x="6296080" y="4555034"/>
            <a:ext cx="2430483" cy="149748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lang="en-US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lv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</a:pPr>
            <a:r>
              <a:rPr lang="en-US" noProof="0" dirty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68987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3600" b="1" kern="1200" dirty="0">
                <a:solidFill>
                  <a:srgbClr val="1D7D5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sz="3600" dirty="0" smtClean="0">
                <a:solidFill>
                  <a:srgbClr val="1D7D5B"/>
                </a:solidFill>
                <a:latin typeface="Arial Black"/>
                <a:cs typeface="Arial Black"/>
              </a:rPr>
              <a:t>CLICK TO ADD TITLE</a:t>
            </a:r>
            <a:endParaRPr lang="en-US" sz="3600" dirty="0">
              <a:solidFill>
                <a:srgbClr val="1D7D5B"/>
              </a:solidFill>
              <a:latin typeface="Arial Black"/>
              <a:cs typeface="Arial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First level of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573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3600" b="1" kern="1200" dirty="0">
                <a:solidFill>
                  <a:srgbClr val="1D7D5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sz="3600" dirty="0" smtClean="0">
                <a:solidFill>
                  <a:srgbClr val="1D7D5B"/>
                </a:solidFill>
                <a:latin typeface="Arial Black"/>
                <a:cs typeface="Arial Black"/>
              </a:rPr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1600" baseline="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First level of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First level of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964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3600" b="1" kern="1200" dirty="0">
                <a:solidFill>
                  <a:srgbClr val="1D7D5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sz="3600" dirty="0" smtClean="0">
                <a:solidFill>
                  <a:srgbClr val="1D7D5B"/>
                </a:solidFill>
                <a:latin typeface="Arial Black"/>
                <a:cs typeface="Arial Black"/>
              </a:rPr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TITLE HERE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First level of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TITLE HERE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First level of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99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3600" b="1" kern="1200" dirty="0">
                <a:solidFill>
                  <a:srgbClr val="1D7D5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sz="3600" dirty="0" smtClean="0">
                <a:solidFill>
                  <a:srgbClr val="1D7D5B"/>
                </a:solidFill>
                <a:latin typeface="Arial Black"/>
                <a:cs typeface="Arial Black"/>
              </a:rPr>
              <a:t>CLICK TO ADD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175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on Left Bullet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2000" b="1" kern="1200" dirty="0">
                <a:solidFill>
                  <a:srgbClr val="1D7D5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First level of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Content can go here.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403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hoto with Caption U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2000" b="1" kern="1200" dirty="0">
                <a:solidFill>
                  <a:srgbClr val="1D7D5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lang="en-US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lv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</a:pPr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Content can go here.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803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hoto with Caption Abo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550362"/>
            <a:ext cx="5486400" cy="566738"/>
          </a:xfrm>
          <a:prstGeom prst="rect">
            <a:avLst/>
          </a:prstGeom>
        </p:spPr>
        <p:txBody>
          <a:bodyPr anchor="b"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2000" b="1" kern="1200" dirty="0">
                <a:solidFill>
                  <a:srgbClr val="1D7D5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2007499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lang="en-US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lv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</a:pPr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1117100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Content can go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361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7620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5" r:id="rId10"/>
    <p:sldLayoutId id="2147483672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665359" y="5873153"/>
            <a:ext cx="5211739" cy="59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en-US" sz="1600" dirty="0" smtClean="0">
                <a:cs typeface="Arial" charset="0"/>
              </a:rPr>
              <a:t>Andrea Fortune, WSDOT Maintenance Policy Manager </a:t>
            </a:r>
            <a:endParaRPr lang="en-US" sz="1600" dirty="0">
              <a:cs typeface="Arial" charset="0"/>
            </a:endParaRP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400" dirty="0" smtClean="0">
                <a:cs typeface="Arial" charset="0"/>
              </a:rPr>
              <a:t>September 18, 2018</a:t>
            </a:r>
            <a:endParaRPr lang="en-US" sz="1400" dirty="0"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6381" y="1476146"/>
            <a:ext cx="7365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1D7D5B"/>
                </a:solidFill>
                <a:latin typeface="Arial Black"/>
                <a:cs typeface="Arial Black"/>
              </a:rPr>
              <a:t>Maintenance Peer Exchange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6381" y="2119301"/>
            <a:ext cx="82800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Collecting and Maintaining Inventory and Condition Assessment Data </a:t>
            </a:r>
            <a:endParaRPr lang="en-US" sz="2800" b="1" spc="3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5" name="Picture 4" descr="2010_July14 RSO Bike Shoot 065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215"/>
          <a:stretch/>
        </p:blipFill>
        <p:spPr>
          <a:xfrm>
            <a:off x="-275743" y="3041979"/>
            <a:ext cx="3254376" cy="1381126"/>
          </a:xfrm>
          <a:prstGeom prst="roundRect">
            <a:avLst>
              <a:gd name="adj" fmla="val 8034"/>
            </a:avLst>
          </a:prstGeom>
          <a:ln>
            <a:noFill/>
          </a:ln>
        </p:spPr>
      </p:pic>
      <p:pic>
        <p:nvPicPr>
          <p:cNvPr id="6" name="Picture 5" descr="Transit095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94387" y="3051668"/>
            <a:ext cx="2877215" cy="1378856"/>
          </a:xfrm>
          <a:prstGeom prst="roundRect">
            <a:avLst>
              <a:gd name="adj" fmla="val 8034"/>
            </a:avLst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7" name="Picture 6" descr="sr520.psd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4647"/>
          <a:stretch/>
        </p:blipFill>
        <p:spPr>
          <a:xfrm>
            <a:off x="6170352" y="3031507"/>
            <a:ext cx="3396344" cy="1381760"/>
          </a:xfrm>
          <a:prstGeom prst="roundRect">
            <a:avLst>
              <a:gd name="adj" fmla="val 8034"/>
            </a:avLst>
          </a:prstGeom>
          <a:ln>
            <a:noFill/>
          </a:ln>
        </p:spPr>
      </p:pic>
      <p:pic>
        <p:nvPicPr>
          <p:cNvPr id="8" name="Picture 7" descr="use this ferry.psd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667"/>
          <a:stretch/>
        </p:blipFill>
        <p:spPr>
          <a:xfrm>
            <a:off x="-235214" y="4491100"/>
            <a:ext cx="1706880" cy="1381760"/>
          </a:xfrm>
          <a:prstGeom prst="roundRect">
            <a:avLst>
              <a:gd name="adj" fmla="val 8034"/>
            </a:avLst>
          </a:prstGeom>
          <a:ln>
            <a:noFill/>
          </a:ln>
        </p:spPr>
      </p:pic>
      <p:pic>
        <p:nvPicPr>
          <p:cNvPr id="9" name="Picture 8" descr="paving.jpg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94164" y="4482467"/>
            <a:ext cx="2875280" cy="1371600"/>
          </a:xfrm>
          <a:prstGeom prst="roundRect">
            <a:avLst>
              <a:gd name="adj" fmla="val 8034"/>
            </a:avLst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0" name="Picture 9" descr="Eastern_WA004.JPG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4281" y="4499093"/>
            <a:ext cx="2879092" cy="1373189"/>
          </a:xfrm>
          <a:prstGeom prst="roundRect">
            <a:avLst>
              <a:gd name="adj" fmla="val 8034"/>
            </a:avLst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9565"/>
          <a:stretch/>
        </p:blipFill>
        <p:spPr>
          <a:xfrm>
            <a:off x="7674874" y="4460509"/>
            <a:ext cx="1746250" cy="1385888"/>
          </a:xfrm>
          <a:prstGeom prst="roundRect">
            <a:avLst>
              <a:gd name="adj" fmla="val 8034"/>
            </a:avLst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95248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Surveys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26459"/>
            <a:ext cx="8229600" cy="5096435"/>
          </a:xfrm>
        </p:spPr>
        <p:txBody>
          <a:bodyPr/>
          <a:lstStyle/>
          <a:p>
            <a:r>
              <a:rPr lang="en-US" sz="2400" b="1" dirty="0" smtClean="0"/>
              <a:t>SAFETY</a:t>
            </a:r>
            <a:r>
              <a:rPr lang="en-US" sz="2400" dirty="0"/>
              <a:t> </a:t>
            </a:r>
            <a:r>
              <a:rPr lang="en-US" sz="2400" dirty="0" smtClean="0"/>
              <a:t>- Continually looking for ways to reduced the time crews spend out on the roadway</a:t>
            </a:r>
          </a:p>
          <a:p>
            <a:pPr lvl="1"/>
            <a:r>
              <a:rPr lang="en-US" sz="2400" dirty="0" smtClean="0"/>
              <a:t>Integrate the data that is collected through daily work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STAFFING </a:t>
            </a:r>
            <a:r>
              <a:rPr lang="en-US" sz="2400" dirty="0" smtClean="0"/>
              <a:t>– Given current turnover rates, crews can’t afford to loan out seasoned employees for the 3 week survey period</a:t>
            </a:r>
          </a:p>
          <a:p>
            <a:endParaRPr lang="en-US" sz="2400" dirty="0"/>
          </a:p>
          <a:p>
            <a:r>
              <a:rPr lang="en-US" sz="2400" b="1" dirty="0" smtClean="0"/>
              <a:t>EXPERIENCE </a:t>
            </a:r>
            <a:r>
              <a:rPr lang="en-US" sz="2400" dirty="0" smtClean="0"/>
              <a:t>– Data trends can reveal a misunderstanding of criteria or inexperience with the assets      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877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28536" cy="657015"/>
          </a:xfrm>
        </p:spPr>
        <p:txBody>
          <a:bodyPr/>
          <a:lstStyle/>
          <a:p>
            <a:r>
              <a:rPr lang="en-US" dirty="0" smtClean="0"/>
              <a:t>MAP Results: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36436" y="1170360"/>
            <a:ext cx="3683111" cy="4530277"/>
          </a:xfrm>
        </p:spPr>
        <p:txBody>
          <a:bodyPr/>
          <a:lstStyle/>
          <a:p>
            <a:r>
              <a:rPr lang="en-US" dirty="0" smtClean="0"/>
              <a:t>Tell the Maintenance Story</a:t>
            </a:r>
          </a:p>
          <a:p>
            <a:pPr lvl="1"/>
            <a:r>
              <a:rPr lang="en-US" dirty="0" smtClean="0"/>
              <a:t>Legislature</a:t>
            </a:r>
          </a:p>
          <a:p>
            <a:pPr lvl="1"/>
            <a:r>
              <a:rPr lang="en-US" dirty="0" smtClean="0"/>
              <a:t>Media</a:t>
            </a:r>
          </a:p>
          <a:p>
            <a:pPr lvl="1"/>
            <a:r>
              <a:rPr lang="en-US" dirty="0" smtClean="0"/>
              <a:t>Internal stakeholders</a:t>
            </a:r>
          </a:p>
          <a:p>
            <a:pPr lvl="1"/>
            <a:r>
              <a:rPr lang="en-US" dirty="0" smtClean="0"/>
              <a:t>Other state DOTs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436" y="3435498"/>
            <a:ext cx="3297431" cy="15763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9547" y="84137"/>
            <a:ext cx="4694147" cy="6432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980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84" y="846138"/>
            <a:ext cx="7522234" cy="564167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3683" y="274638"/>
            <a:ext cx="8488391" cy="1143000"/>
          </a:xfrm>
        </p:spPr>
        <p:txBody>
          <a:bodyPr/>
          <a:lstStyle/>
          <a:p>
            <a:pPr algn="ctr"/>
            <a:r>
              <a:rPr lang="en-US" sz="3200" dirty="0" smtClean="0"/>
              <a:t>Using iPads for Field Data Collection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91074" y="948906"/>
            <a:ext cx="7405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bg1"/>
                </a:solidFill>
              </a:rPr>
              <a:t>Get the right information into the right peoples hands in a format that allows them to quickly understand and make decisions</a:t>
            </a:r>
            <a:r>
              <a:rPr lang="en-US" i="1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907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HATS / iPads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250176" y="966158"/>
            <a:ext cx="4313198" cy="5160005"/>
          </a:xfrm>
        </p:spPr>
        <p:txBody>
          <a:bodyPr/>
          <a:lstStyle/>
          <a:p>
            <a:pPr marL="342900" lvl="1" indent="-342900">
              <a:buFont typeface="Arial" charset="0"/>
              <a:buChar char="•"/>
              <a:defRPr/>
            </a:pPr>
            <a:r>
              <a:rPr lang="en-US" sz="2800" dirty="0"/>
              <a:t>Field data collection tool </a:t>
            </a:r>
          </a:p>
          <a:p>
            <a:pPr marL="342900" lvl="1" indent="-342900">
              <a:buFont typeface="Arial" charset="0"/>
              <a:buChar char="•"/>
              <a:defRPr/>
            </a:pPr>
            <a:r>
              <a:rPr lang="en-US" sz="2800" dirty="0"/>
              <a:t>Inventory of Features </a:t>
            </a:r>
          </a:p>
          <a:p>
            <a:pPr marL="342900" lvl="1" indent="-342900">
              <a:buFont typeface="Arial" charset="0"/>
              <a:buChar char="•"/>
              <a:defRPr/>
            </a:pPr>
            <a:r>
              <a:rPr lang="en-US" sz="2800" dirty="0"/>
              <a:t>Inventory of Maintenance Activities </a:t>
            </a:r>
          </a:p>
          <a:p>
            <a:pPr lvl="1">
              <a:defRPr/>
            </a:pPr>
            <a:r>
              <a:rPr lang="en-US" sz="2800" dirty="0"/>
              <a:t>Fill out forms on iPad, no paper</a:t>
            </a:r>
          </a:p>
          <a:p>
            <a:pPr>
              <a:defRPr/>
            </a:pPr>
            <a:r>
              <a:rPr lang="en-US" sz="2800" dirty="0"/>
              <a:t> Basic map </a:t>
            </a:r>
            <a:r>
              <a:rPr lang="en-US" sz="2800" dirty="0" smtClean="0"/>
              <a:t>interaction</a:t>
            </a:r>
          </a:p>
          <a:p>
            <a:pPr>
              <a:defRPr/>
            </a:pPr>
            <a:endParaRPr lang="en-US" sz="2800" dirty="0"/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en-US" sz="2800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787" y="4058069"/>
            <a:ext cx="17526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271" y="341492"/>
            <a:ext cx="4683556" cy="351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04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Data Collection Breakdown</a:t>
            </a:r>
            <a:endParaRPr lang="en-US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926" y="1313609"/>
            <a:ext cx="1076325" cy="12763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035" y="5092141"/>
            <a:ext cx="3228975" cy="1266825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115700" y="4912841"/>
            <a:ext cx="879521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6886" y="862566"/>
            <a:ext cx="6695796" cy="40117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13917" y="5023073"/>
            <a:ext cx="5143221" cy="1429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107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Inventory Status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995082"/>
            <a:ext cx="2788024" cy="4118908"/>
          </a:xfrm>
        </p:spPr>
        <p:txBody>
          <a:bodyPr/>
          <a:lstStyle/>
          <a:p>
            <a:pPr marL="0" indent="0">
              <a:buNone/>
            </a:pPr>
            <a:r>
              <a:rPr lang="en-US" sz="2200" b="1" u="sng" dirty="0" smtClean="0"/>
              <a:t>Complete:</a:t>
            </a:r>
          </a:p>
          <a:p>
            <a:r>
              <a:rPr lang="en-US" sz="2200" dirty="0" smtClean="0"/>
              <a:t>Signals</a:t>
            </a:r>
          </a:p>
          <a:p>
            <a:r>
              <a:rPr lang="en-US" sz="2200" dirty="0" smtClean="0"/>
              <a:t>Signs</a:t>
            </a:r>
          </a:p>
          <a:p>
            <a:r>
              <a:rPr lang="en-US" sz="2200" dirty="0" smtClean="0"/>
              <a:t>ITS Assets</a:t>
            </a:r>
          </a:p>
          <a:p>
            <a:r>
              <a:rPr lang="en-US" sz="2200" dirty="0" smtClean="0"/>
              <a:t>Highway Lighting</a:t>
            </a:r>
          </a:p>
          <a:p>
            <a:r>
              <a:rPr lang="en-US" sz="2200" dirty="0" smtClean="0"/>
              <a:t>Tunnels</a:t>
            </a:r>
          </a:p>
          <a:p>
            <a:r>
              <a:rPr lang="en-US" sz="2200" dirty="0" smtClean="0"/>
              <a:t>Rest Areas </a:t>
            </a:r>
          </a:p>
          <a:p>
            <a:r>
              <a:rPr lang="en-US" sz="2200" dirty="0" smtClean="0"/>
              <a:t>Stormwater BMPs</a:t>
            </a:r>
          </a:p>
          <a:p>
            <a:r>
              <a:rPr lang="en-US" sz="2200" dirty="0" smtClean="0"/>
              <a:t>Cable Barriers</a:t>
            </a:r>
          </a:p>
          <a:p>
            <a:r>
              <a:rPr lang="en-US" sz="2200" dirty="0" smtClean="0"/>
              <a:t>Bridges</a:t>
            </a:r>
          </a:p>
          <a:p>
            <a:r>
              <a:rPr lang="en-US" sz="2200" dirty="0" smtClean="0"/>
              <a:t>Roadside</a:t>
            </a: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128246" y="1093697"/>
            <a:ext cx="4038600" cy="2850777"/>
          </a:xfrm>
        </p:spPr>
        <p:txBody>
          <a:bodyPr/>
          <a:lstStyle/>
          <a:p>
            <a:pPr marL="0" indent="0">
              <a:buNone/>
            </a:pPr>
            <a:r>
              <a:rPr lang="en-US" sz="2200" b="1" u="sng" dirty="0" smtClean="0"/>
              <a:t>Work in Progress:</a:t>
            </a:r>
          </a:p>
          <a:p>
            <a:r>
              <a:rPr lang="en-US" sz="2200" dirty="0" smtClean="0"/>
              <a:t>Culverts</a:t>
            </a:r>
          </a:p>
          <a:p>
            <a:r>
              <a:rPr lang="en-US" sz="2200" dirty="0" smtClean="0"/>
              <a:t>Catch Basins</a:t>
            </a:r>
          </a:p>
          <a:p>
            <a:r>
              <a:rPr lang="en-US" sz="2200" dirty="0" smtClean="0"/>
              <a:t>Guardrail</a:t>
            </a:r>
          </a:p>
          <a:p>
            <a:r>
              <a:rPr lang="en-US" sz="2200" dirty="0" smtClean="0"/>
              <a:t>End Treatments</a:t>
            </a:r>
          </a:p>
          <a:p>
            <a:r>
              <a:rPr lang="en-US" sz="2200" dirty="0" smtClean="0"/>
              <a:t>Impact Attenuators</a:t>
            </a:r>
          </a:p>
          <a:p>
            <a:r>
              <a:rPr lang="en-US" sz="2200" dirty="0" smtClean="0"/>
              <a:t>Pavement Markings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541819" y="4775772"/>
            <a:ext cx="64860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 smtClean="0"/>
              <a:t>Current Struggles: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System additions - not getting design level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Managing multiple inventory systems/databases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725447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866"/>
            <a:ext cx="8229600" cy="1143000"/>
          </a:xfrm>
        </p:spPr>
        <p:txBody>
          <a:bodyPr/>
          <a:lstStyle/>
          <a:p>
            <a:pPr algn="ctr"/>
            <a:r>
              <a:rPr lang="en-US" sz="3200" dirty="0" smtClean="0"/>
              <a:t>Maintenance Accountability Process (MAP) 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81159" y="1440611"/>
            <a:ext cx="8729927" cy="5052264"/>
          </a:xfrm>
        </p:spPr>
        <p:txBody>
          <a:bodyPr/>
          <a:lstStyle/>
          <a:p>
            <a:r>
              <a:rPr lang="en-US" sz="2800" dirty="0"/>
              <a:t>Comprehensive planning, measuring, and managing process that </a:t>
            </a:r>
            <a:r>
              <a:rPr lang="en-US" sz="2800" dirty="0" smtClean="0"/>
              <a:t>can communicate </a:t>
            </a:r>
            <a:r>
              <a:rPr lang="en-US" sz="2800" dirty="0"/>
              <a:t>the impacts of policy and budget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Regular field condition surveys conducted yearly on 14 assets our highway system</a:t>
            </a:r>
          </a:p>
          <a:p>
            <a:endParaRPr lang="en-US" sz="2800" dirty="0" smtClean="0"/>
          </a:p>
          <a:p>
            <a:r>
              <a:rPr lang="en-US" sz="2800" dirty="0" smtClean="0"/>
              <a:t>Each </a:t>
            </a:r>
            <a:r>
              <a:rPr lang="en-US" sz="2800" dirty="0"/>
              <a:t>region has a dedicated MAP survey team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720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866"/>
            <a:ext cx="8229600" cy="1143000"/>
          </a:xfrm>
        </p:spPr>
        <p:txBody>
          <a:bodyPr/>
          <a:lstStyle/>
          <a:p>
            <a:pPr algn="ctr"/>
            <a:r>
              <a:rPr lang="en-US" sz="3200" dirty="0" smtClean="0"/>
              <a:t>Maintenance Accountability Process (MAP) 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7371" y="1061213"/>
            <a:ext cx="8729927" cy="5431661"/>
          </a:xfrm>
        </p:spPr>
        <p:txBody>
          <a:bodyPr/>
          <a:lstStyle/>
          <a:p>
            <a:r>
              <a:rPr lang="en-US" sz="2800" dirty="0" smtClean="0"/>
              <a:t>Assessing the assets and asset conditions that exist at a </a:t>
            </a:r>
            <a:r>
              <a:rPr lang="en-US" sz="2800" i="1" dirty="0" smtClean="0"/>
              <a:t>given point in time</a:t>
            </a:r>
          </a:p>
          <a:p>
            <a:pPr marL="0" indent="0">
              <a:buNone/>
            </a:pPr>
            <a:endParaRPr lang="en-US" altLang="en-US" sz="2800" dirty="0" smtClean="0"/>
          </a:p>
          <a:p>
            <a:r>
              <a:rPr lang="en-US" sz="2800" dirty="0"/>
              <a:t>Asset condition is only </a:t>
            </a:r>
            <a:r>
              <a:rPr lang="en-US" sz="2800" dirty="0" smtClean="0"/>
              <a:t>one </a:t>
            </a:r>
            <a:r>
              <a:rPr lang="en-US" sz="2800" dirty="0"/>
              <a:t>indicator of our LOS and is a shared agency responsibility</a:t>
            </a:r>
          </a:p>
          <a:p>
            <a:pPr lvl="1"/>
            <a:r>
              <a:rPr lang="en-US" sz="2800" dirty="0" smtClean="0"/>
              <a:t>Task completion (18 activities)</a:t>
            </a:r>
          </a:p>
          <a:p>
            <a:pPr lvl="1"/>
            <a:r>
              <a:rPr lang="en-US" sz="2800" dirty="0" smtClean="0"/>
              <a:t>Integrated assets (Pavements &amp; Bridges)</a:t>
            </a:r>
          </a:p>
          <a:p>
            <a:endParaRPr lang="en-US" sz="2800" dirty="0"/>
          </a:p>
          <a:p>
            <a:r>
              <a:rPr lang="en-US" altLang="en-US" sz="2800" dirty="0"/>
              <a:t>GOAL to collect as many highway assets as possible within survey sites; guardrail, culverts, pavement markings,  etc.</a:t>
            </a:r>
          </a:p>
          <a:p>
            <a:endParaRPr lang="en-US" sz="2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167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420 Yearly Random Samples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4786"/>
            <a:ext cx="8229600" cy="4901212"/>
          </a:xfrm>
        </p:spPr>
        <p:txBody>
          <a:bodyPr/>
          <a:lstStyle/>
          <a:p>
            <a:r>
              <a:rPr lang="en-US" sz="2800" dirty="0" smtClean="0"/>
              <a:t>In 2016 moved from Regional Level of Service to Statewide Level of Service</a:t>
            </a:r>
          </a:p>
          <a:p>
            <a:pPr lvl="1"/>
            <a:r>
              <a:rPr lang="en-US" sz="2800" dirty="0" smtClean="0"/>
              <a:t>Reduced sites from 2,200 down to 420</a:t>
            </a:r>
          </a:p>
          <a:p>
            <a:pPr lvl="2"/>
            <a:r>
              <a:rPr lang="en-US" sz="2800" dirty="0" smtClean="0"/>
              <a:t>1,400 sites in 2015 did not have any other assets to evaluate other than paved shoulders/edge drop off </a:t>
            </a:r>
            <a:endParaRPr lang="en-US" sz="2800" dirty="0"/>
          </a:p>
          <a:p>
            <a:pPr lvl="2"/>
            <a:r>
              <a:rPr lang="en-US" sz="2800" dirty="0" smtClean="0"/>
              <a:t>Non-spatially based</a:t>
            </a:r>
          </a:p>
          <a:p>
            <a:r>
              <a:rPr lang="en-US" sz="2800" dirty="0" smtClean="0"/>
              <a:t>The move to statewide reporting ties into the utilization of our iPads used daily for field data collection and record keeping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691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 Site Generation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7424" y="2576643"/>
            <a:ext cx="5607476" cy="3916231"/>
          </a:xfrm>
          <a:prstGeom prst="rect">
            <a:avLst/>
          </a:prstGeom>
        </p:spPr>
      </p:pic>
      <p:sp>
        <p:nvSpPr>
          <p:cNvPr id="9" name="Content Placeholder 6"/>
          <p:cNvSpPr txBox="1">
            <a:spLocks/>
          </p:cNvSpPr>
          <p:nvPr/>
        </p:nvSpPr>
        <p:spPr>
          <a:xfrm>
            <a:off x="206854" y="846138"/>
            <a:ext cx="8229600" cy="509099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ESRI ArcMap GIS program to create a map</a:t>
            </a:r>
          </a:p>
          <a:p>
            <a:r>
              <a:rPr lang="en-US" sz="2400" dirty="0" smtClean="0"/>
              <a:t>Geo-processing tool that applies inclusions and exclusions to randomly generate each years’ sites</a:t>
            </a:r>
          </a:p>
          <a:p>
            <a:pPr lvl="1"/>
            <a:r>
              <a:rPr lang="en-US" sz="2400" dirty="0" smtClean="0"/>
              <a:t>Includes asset locations</a:t>
            </a:r>
          </a:p>
          <a:p>
            <a:pPr lvl="1"/>
            <a:r>
              <a:rPr lang="en-US" sz="2400" dirty="0" smtClean="0"/>
              <a:t>Excludes construction sites</a:t>
            </a:r>
          </a:p>
          <a:p>
            <a:pPr lvl="2"/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084444"/>
      </p:ext>
    </p:extLst>
  </p:cSld>
  <p:clrMapOvr>
    <a:masterClrMapping/>
  </p:clrMapOvr>
</p:sld>
</file>

<file path=ppt/theme/theme1.xml><?xml version="1.0" encoding="utf-8"?>
<a:theme xmlns:a="http://schemas.openxmlformats.org/drawingml/2006/main" name="WSDOT_PP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SDOT_PPT_TEMPLATE.potx [Read-Only]" id="{41AB7752-62F8-4D9A-B8D8-99A861625EAD}" vid="{8EA948E7-FA63-46AB-B463-719486BE8B24}"/>
    </a:ext>
  </a:extLst>
</a:theme>
</file>

<file path=ppt/theme/theme2.xml><?xml version="1.0" encoding="utf-8"?>
<a:theme xmlns:a="http://schemas.openxmlformats.org/drawingml/2006/main" name="WSDOT 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SDOT_PPT_TEMPLATE.potx [Read-Only]" id="{41AB7752-62F8-4D9A-B8D8-99A861625EAD}" vid="{B062014C-46F8-48D0-A6C6-ABE2A8E1ABAC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WSDOT_PPT_TEMPLATE</Template>
  <TotalTime>1739</TotalTime>
  <Words>527</Words>
  <Application>Microsoft Office PowerPoint</Application>
  <PresentationFormat>On-screen Show (4:3)</PresentationFormat>
  <Paragraphs>99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ヒラギノ角ゴ Pro W3</vt:lpstr>
      <vt:lpstr>WSDOT_PPT_TEMPLATE</vt:lpstr>
      <vt:lpstr>WSDOT CONTENT SLIDES</vt:lpstr>
      <vt:lpstr>PowerPoint Presentation</vt:lpstr>
      <vt:lpstr>Using iPads for Field Data Collection </vt:lpstr>
      <vt:lpstr>HATS / iPads </vt:lpstr>
      <vt:lpstr>Data Collection Breakdown</vt:lpstr>
      <vt:lpstr>Inventory Status</vt:lpstr>
      <vt:lpstr>Maintenance Accountability Process (MAP) </vt:lpstr>
      <vt:lpstr>Maintenance Accountability Process (MAP) </vt:lpstr>
      <vt:lpstr>420 Yearly Random Samples </vt:lpstr>
      <vt:lpstr>Random Site Generation </vt:lpstr>
      <vt:lpstr>Field Surveys</vt:lpstr>
      <vt:lpstr>MAP Results:</vt:lpstr>
    </vt:vector>
  </TitlesOfParts>
  <Company>WSDOT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Fortune, Andrea</dc:creator>
  <cp:lastModifiedBy>Fortune, Andrea</cp:lastModifiedBy>
  <cp:revision>68</cp:revision>
  <cp:lastPrinted>2015-12-15T18:11:53Z</cp:lastPrinted>
  <dcterms:created xsi:type="dcterms:W3CDTF">2018-08-24T16:04:23Z</dcterms:created>
  <dcterms:modified xsi:type="dcterms:W3CDTF">2018-09-18T00:54:11Z</dcterms:modified>
</cp:coreProperties>
</file>